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-78" y="-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pPr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9/10/2019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9/10/2019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9/10/2019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9/10/2019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9/10/2019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9/10/2019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9/10/2019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9/10/2019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9/10/2019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9/10/2019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9/10/2019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9/10/2019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0955" y="415781"/>
            <a:ext cx="8791575" cy="167071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маркетинг в социальных сетях (</a:t>
            </a:r>
            <a:r>
              <a:rPr lang="en-US" dirty="0" smtClean="0"/>
              <a:t>SMM –</a:t>
            </a:r>
            <a:r>
              <a:rPr lang="ru-RU" dirty="0" smtClean="0"/>
              <a:t>продвижение)</a:t>
            </a:r>
            <a:endParaRPr lang="en-US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10800000" flipH="1" flipV="1">
            <a:off x="6488191" y="2369127"/>
            <a:ext cx="4867745" cy="3308465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>
                <a:solidFill>
                  <a:schemeClr val="bg1"/>
                </a:solidFill>
              </a:rPr>
              <a:t>Маркетинг в социальных сетях </a:t>
            </a:r>
            <a:r>
              <a:rPr lang="ru-RU" cap="none" dirty="0" smtClean="0">
                <a:solidFill>
                  <a:schemeClr val="bg1"/>
                </a:solidFill>
              </a:rPr>
              <a:t>(англ. </a:t>
            </a:r>
            <a:r>
              <a:rPr lang="en-US" cap="none" dirty="0" smtClean="0">
                <a:solidFill>
                  <a:schemeClr val="bg1"/>
                </a:solidFill>
              </a:rPr>
              <a:t>Social Media Marketing, SMM) –</a:t>
            </a:r>
            <a:r>
              <a:rPr lang="ru-RU" cap="none" dirty="0" smtClean="0">
                <a:solidFill>
                  <a:schemeClr val="bg1"/>
                </a:solidFill>
              </a:rPr>
              <a:t>инструмент  интернет маркетинга по привлечению потребителей через социальные сети</a:t>
            </a:r>
            <a:endParaRPr lang="en-US" cap="none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s://avatars.mds.yandex.net/get-zen_doc/60808/pub_5cab524ecdb8db00af5332f3_5cab92a27f648c00af196d32/scale_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87236" y="2261061"/>
            <a:ext cx="4497186" cy="3599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28585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 smtClean="0"/>
              <a:t>Преимущества </a:t>
            </a:r>
            <a:r>
              <a:rPr lang="en-US" sz="4800" dirty="0" smtClean="0"/>
              <a:t>SMM</a:t>
            </a:r>
            <a:endParaRPr lang="en-US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</a:rPr>
              <a:t>Повышение уровня продаж;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Повышение узнаваемости компании и ее продукции;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</a:rPr>
              <a:t>Повышение лояльности целевой аудитории к услугам/продукции;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</a:rPr>
              <a:t> У</a:t>
            </a:r>
            <a:r>
              <a:rPr lang="ru-RU" dirty="0" smtClean="0">
                <a:solidFill>
                  <a:schemeClr val="bg1"/>
                </a:solidFill>
              </a:rPr>
              <a:t>величение посещаемости сайта компаний (особенно актуально для интернет –магазинов).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41703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800" dirty="0" smtClean="0"/>
              <a:t>SMM –</a:t>
            </a:r>
            <a:r>
              <a:rPr lang="ru-RU" sz="4800" dirty="0" smtClean="0"/>
              <a:t> менеджер</a:t>
            </a:r>
            <a:br>
              <a:rPr lang="ru-RU" sz="4800" dirty="0" smtClean="0"/>
            </a:br>
            <a:r>
              <a:rPr lang="ru-RU" sz="2400" dirty="0" smtClean="0">
                <a:solidFill>
                  <a:schemeClr val="bg1"/>
                </a:solidFill>
              </a:rPr>
              <a:t>специалист способный качественно управлять людьми и процессами в рамках социальной платформы бренда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2249487"/>
            <a:ext cx="9905999" cy="397674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Задачи </a:t>
            </a:r>
            <a:r>
              <a:rPr lang="en-US" dirty="0" smtClean="0">
                <a:solidFill>
                  <a:schemeClr val="bg1"/>
                </a:solidFill>
              </a:rPr>
              <a:t>SMM –</a:t>
            </a:r>
            <a:r>
              <a:rPr lang="ru-RU" dirty="0" smtClean="0">
                <a:solidFill>
                  <a:schemeClr val="bg1"/>
                </a:solidFill>
              </a:rPr>
              <a:t>менеджера: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</a:rPr>
              <a:t> Разработка стратегии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</a:rPr>
              <a:t>Работа с интерфейсами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</a:rPr>
              <a:t>Подготовка рекламных компаний, продвижение товара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</a:rPr>
              <a:t>Мониторинг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</a:rPr>
              <a:t>Общение с клиентами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</a:rPr>
              <a:t>Анализ рекламных компаний конкурентов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1175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92076"/>
            <a:ext cx="9905998" cy="1753350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/>
              <a:t>ВЫБОР СОЦИАЛЬНОЙ СЕТИ</a:t>
            </a:r>
            <a:br>
              <a:rPr lang="ru-RU" sz="4800" dirty="0" smtClean="0"/>
            </a:br>
            <a:r>
              <a:rPr lang="ru-RU" sz="1800" dirty="0" smtClean="0">
                <a:solidFill>
                  <a:schemeClr val="bg1"/>
                </a:solidFill>
              </a:rPr>
              <a:t>1. </a:t>
            </a:r>
            <a:r>
              <a:rPr lang="en-US" sz="1800" dirty="0" smtClean="0">
                <a:solidFill>
                  <a:schemeClr val="bg1"/>
                </a:solidFill>
              </a:rPr>
              <a:t>VK (</a:t>
            </a:r>
            <a:r>
              <a:rPr lang="ru-RU" sz="1800" dirty="0" smtClean="0">
                <a:solidFill>
                  <a:schemeClr val="bg1"/>
                </a:solidFill>
              </a:rPr>
              <a:t>подростки от 13-20 лет)</a:t>
            </a:r>
            <a:br>
              <a:rPr lang="ru-RU" sz="1800" dirty="0" smtClean="0">
                <a:solidFill>
                  <a:schemeClr val="bg1"/>
                </a:solidFill>
              </a:rPr>
            </a:br>
            <a:r>
              <a:rPr lang="ru-RU" sz="1800" dirty="0" smtClean="0">
                <a:solidFill>
                  <a:schemeClr val="bg1"/>
                </a:solidFill>
              </a:rPr>
              <a:t>2. </a:t>
            </a:r>
            <a:r>
              <a:rPr lang="en-US" sz="1800" dirty="0" smtClean="0">
                <a:solidFill>
                  <a:schemeClr val="bg1"/>
                </a:solidFill>
              </a:rPr>
              <a:t>Instagram ( </a:t>
            </a:r>
            <a:r>
              <a:rPr lang="ru-RU" sz="1800" dirty="0" smtClean="0">
                <a:solidFill>
                  <a:schemeClr val="bg1"/>
                </a:solidFill>
              </a:rPr>
              <a:t>преобладает женская аудитория)</a:t>
            </a:r>
            <a:br>
              <a:rPr lang="ru-RU" sz="1800" dirty="0" smtClean="0">
                <a:solidFill>
                  <a:schemeClr val="bg1"/>
                </a:solidFill>
              </a:rPr>
            </a:br>
            <a:r>
              <a:rPr lang="ru-RU" sz="1800" dirty="0" smtClean="0">
                <a:solidFill>
                  <a:schemeClr val="bg1"/>
                </a:solidFill>
              </a:rPr>
              <a:t>3. </a:t>
            </a:r>
            <a:r>
              <a:rPr lang="en-US" sz="1800" dirty="0" err="1" smtClean="0">
                <a:solidFill>
                  <a:schemeClr val="bg1"/>
                </a:solidFill>
              </a:rPr>
              <a:t>facebook</a:t>
            </a:r>
            <a:r>
              <a:rPr lang="en-US" sz="1800" dirty="0" smtClean="0">
                <a:solidFill>
                  <a:schemeClr val="bg1"/>
                </a:solidFill>
              </a:rPr>
              <a:t> (</a:t>
            </a:r>
            <a:r>
              <a:rPr lang="ru-RU" sz="1800" dirty="0" smtClean="0">
                <a:solidFill>
                  <a:schemeClr val="bg1"/>
                </a:solidFill>
              </a:rPr>
              <a:t>люди от 25 и выше</a:t>
            </a:r>
            <a:r>
              <a:rPr lang="en-US" sz="1800" dirty="0" smtClean="0">
                <a:solidFill>
                  <a:schemeClr val="bg1"/>
                </a:solidFill>
              </a:rPr>
              <a:t>)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6666" y="2008418"/>
            <a:ext cx="1970115" cy="1762298"/>
          </a:xfrm>
        </p:spPr>
      </p:pic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94771743"/>
              </p:ext>
            </p:extLst>
          </p:nvPr>
        </p:nvGraphicFramePr>
        <p:xfrm>
          <a:off x="92075" y="92075"/>
          <a:ext cx="439738" cy="527050"/>
        </p:xfrm>
        <a:graphic>
          <a:graphicData uri="http://schemas.openxmlformats.org/presentationml/2006/ole">
            <p:oleObj spid="_x0000_s2059" name="Объект упаковщика для оболочки" showAsIcon="1" r:id="rId4" imgW="439560" imgH="527400" progId="Package">
              <p:embed/>
            </p:oleObj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531" y="2030673"/>
            <a:ext cx="2126673" cy="183572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3509" y="1993266"/>
            <a:ext cx="2176549" cy="191054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9164" y="3948546"/>
            <a:ext cx="4197927" cy="25935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71557" y="2015837"/>
            <a:ext cx="2175854" cy="1747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0240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2" y="443951"/>
            <a:ext cx="9905998" cy="9359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dirty="0" smtClean="0"/>
              <a:t>МЕТОДЫ продвижения Товаров</a:t>
            </a:r>
            <a:endParaRPr lang="en-US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1147156"/>
            <a:ext cx="9905999" cy="5220393"/>
          </a:xfrm>
        </p:spPr>
        <p:txBody>
          <a:bodyPr>
            <a:normAutofit fontScale="25000" lnSpcReduction="20000"/>
          </a:bodyPr>
          <a:lstStyle/>
          <a:p>
            <a:r>
              <a:rPr lang="ru-RU" dirty="0"/>
              <a:t>1.	</a:t>
            </a:r>
            <a:r>
              <a:rPr lang="ru-RU" sz="6000" dirty="0"/>
              <a:t>Персональный аккаунт</a:t>
            </a:r>
          </a:p>
          <a:p>
            <a:pPr algn="just"/>
            <a:r>
              <a:rPr lang="ru-RU" sz="5600" dirty="0" smtClean="0"/>
              <a:t>Здесь на первый план выступает сам бизнесмен – личность, которая ведет активную деятельность в соц. сетях, участвует в дискуссиях, выкладывает интересные посты, заводит большое количество виртуальных друзей – в общем, </a:t>
            </a:r>
            <a:r>
              <a:rPr lang="ru-RU" sz="5600" dirty="0"/>
              <a:t>делает свой аккаунт интересным и читаемым. При этом он периодически рассказывает своим виртуальным друзьям о предлагаемых товарах и услугах, находя себе новых клиентов среди лояльно </a:t>
            </a:r>
            <a:r>
              <a:rPr lang="ru-RU" sz="5600" dirty="0" smtClean="0"/>
              <a:t>настроенных </a:t>
            </a:r>
            <a:r>
              <a:rPr lang="ru-RU" sz="5600" dirty="0"/>
              <a:t>виртуальных друзей. Такой аккаунт не должен быть только рекламным. Пиар должен органично чередоваться с интересными постами на актуальные темы, красивыми фотографиями, личными мыслями и т. д. Привлекая внимание к себе как к личности бизнесмен таким образом аккуратно продвигает свои товары и услуги.</a:t>
            </a:r>
          </a:p>
          <a:p>
            <a:r>
              <a:rPr lang="ru-RU" dirty="0"/>
              <a:t>2.	</a:t>
            </a:r>
            <a:r>
              <a:rPr lang="ru-RU" sz="6000" dirty="0"/>
              <a:t>Бизнес-страница</a:t>
            </a:r>
          </a:p>
          <a:p>
            <a:r>
              <a:rPr lang="ru-RU" sz="5600" dirty="0"/>
              <a:t>Бизнес-аккаунт (салона красоты / магазина / студии / интернет-магазина и т. д.) предлагает свою продукцию / услуги, рассказывает об их преимуществах, знакомит своих подписчиков со СКИДКАМИ И АКЦИЯМИ, выставляет интересные работы, делает экспертные оценки в сфере, где он работает. Такой аккаунт нацелен на </a:t>
            </a:r>
            <a:r>
              <a:rPr lang="ru-RU" sz="5600" dirty="0" smtClean="0"/>
              <a:t>пользователей</a:t>
            </a:r>
            <a:r>
              <a:rPr lang="ru-RU" sz="5600" dirty="0"/>
              <a:t>, которые сразу интересуются конкретными продуктами или услугами. Его цель – выделится среди конкурентом, продемонстрировать свою уникальность и убедить пользователей сделать выбор в свою пользу.  </a:t>
            </a:r>
          </a:p>
          <a:p>
            <a:r>
              <a:rPr lang="ru-RU" dirty="0"/>
              <a:t>3.	</a:t>
            </a:r>
            <a:r>
              <a:rPr lang="ru-RU" sz="7400" dirty="0"/>
              <a:t>Группа</a:t>
            </a:r>
          </a:p>
          <a:p>
            <a:pPr algn="just"/>
            <a:r>
              <a:rPr lang="ru-RU" sz="5600" dirty="0"/>
              <a:t>Группы посвящаются тематике, интересной для потенциальных клиентов бизнеса. Например, магазин спортивных товаров может от своего имени создать группу «Спортсмены </a:t>
            </a:r>
            <a:r>
              <a:rPr lang="ru-RU" sz="5600" dirty="0" err="1"/>
              <a:t>Нур</a:t>
            </a:r>
            <a:r>
              <a:rPr lang="ru-RU" sz="5600" dirty="0"/>
              <a:t>-Султана», где будут обсуждаться все интересные для этой категории людей темы, публиковаться расписание соревнований, даваться экспертные оценки результатам, приводится перечень спортивных площадок и т. д. Пользователи, привлеченные тематическим контентом, подпишутся на страницу, а </a:t>
            </a:r>
            <a:r>
              <a:rPr lang="ru-RU" sz="5600" dirty="0" smtClean="0"/>
              <a:t>спортивный </a:t>
            </a:r>
            <a:r>
              <a:rPr lang="ru-RU" sz="5600" dirty="0"/>
              <a:t>магазин получит возможность рекламировать свою продукцию участникам группы, таким образом увеличивая свои продажи. </a:t>
            </a:r>
          </a:p>
        </p:txBody>
      </p:sp>
    </p:spTree>
    <p:extLst>
      <p:ext uri="{BB962C8B-B14F-4D97-AF65-F5344CB8AC3E}">
        <p14:creationId xmlns:p14="http://schemas.microsoft.com/office/powerpoint/2010/main" xmlns="" val="1971433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324196"/>
            <a:ext cx="9905998" cy="1097280"/>
          </a:xfrm>
        </p:spPr>
        <p:txBody>
          <a:bodyPr>
            <a:normAutofit/>
          </a:bodyPr>
          <a:lstStyle/>
          <a:p>
            <a:pPr algn="ctr"/>
            <a:r>
              <a:rPr lang="ru-RU" sz="4800" dirty="0"/>
              <a:t>«ПРОДАЮЩИЕ» ПОСТЫ </a:t>
            </a:r>
            <a:endParaRPr lang="en-US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1421476"/>
            <a:ext cx="9905999" cy="436972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00" dirty="0">
                <a:solidFill>
                  <a:schemeClr val="bg1"/>
                </a:solidFill>
              </a:rPr>
              <a:t>«Продающий» пост состоит из следующих элементов</a:t>
            </a:r>
            <a:r>
              <a:rPr lang="ru-RU" sz="1800" dirty="0" smtClean="0">
                <a:solidFill>
                  <a:schemeClr val="bg1"/>
                </a:solidFill>
              </a:rPr>
              <a:t>:</a:t>
            </a:r>
          </a:p>
          <a:p>
            <a:pPr marL="0" indent="43200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1800" dirty="0" smtClean="0">
                <a:solidFill>
                  <a:schemeClr val="bg1"/>
                </a:solidFill>
              </a:rPr>
              <a:t>Привлекающий заголовок</a:t>
            </a:r>
          </a:p>
          <a:p>
            <a:pPr marL="0" indent="43200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1800" dirty="0" smtClean="0">
                <a:solidFill>
                  <a:schemeClr val="bg1"/>
                </a:solidFill>
              </a:rPr>
              <a:t>Описание </a:t>
            </a:r>
            <a:r>
              <a:rPr lang="ru-RU" sz="1800" dirty="0">
                <a:solidFill>
                  <a:schemeClr val="bg1"/>
                </a:solidFill>
              </a:rPr>
              <a:t>товара / услуги </a:t>
            </a:r>
          </a:p>
          <a:p>
            <a:pPr marL="0" indent="43200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1800" dirty="0" smtClean="0">
                <a:solidFill>
                  <a:schemeClr val="bg1"/>
                </a:solidFill>
              </a:rPr>
              <a:t>Временные </a:t>
            </a:r>
            <a:r>
              <a:rPr lang="ru-RU" sz="1800" dirty="0">
                <a:solidFill>
                  <a:schemeClr val="bg1"/>
                </a:solidFill>
              </a:rPr>
              <a:t>ограничения </a:t>
            </a:r>
          </a:p>
          <a:p>
            <a:pPr marL="0" indent="43200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1800" dirty="0" smtClean="0">
                <a:solidFill>
                  <a:schemeClr val="bg1"/>
                </a:solidFill>
              </a:rPr>
              <a:t>Побуждение </a:t>
            </a:r>
            <a:r>
              <a:rPr lang="ru-RU" sz="1800" dirty="0">
                <a:solidFill>
                  <a:schemeClr val="bg1"/>
                </a:solidFill>
              </a:rPr>
              <a:t>к действию </a:t>
            </a:r>
          </a:p>
          <a:p>
            <a:pPr marL="0" indent="43200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1800" dirty="0" smtClean="0">
                <a:solidFill>
                  <a:schemeClr val="bg1"/>
                </a:solidFill>
              </a:rPr>
              <a:t>Контакты </a:t>
            </a:r>
            <a:endParaRPr lang="ru-RU" sz="1800" dirty="0">
              <a:solidFill>
                <a:schemeClr val="bg1"/>
              </a:solidFill>
            </a:endParaRPr>
          </a:p>
          <a:p>
            <a:pPr marL="0" indent="43200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1800" dirty="0" err="1" smtClean="0"/>
              <a:t>Хэштеги</a:t>
            </a:r>
            <a:r>
              <a:rPr lang="ru-RU" sz="1800" dirty="0" smtClean="0"/>
              <a:t> </a:t>
            </a:r>
            <a:endParaRPr lang="ru-RU" sz="1800" dirty="0"/>
          </a:p>
          <a:p>
            <a:r>
              <a:rPr lang="ru-RU" sz="1400" dirty="0"/>
              <a:t>Если потенциальные клиенты хотят получить тот или иной товар или услугу, но еще не знают, к кому за ними обратиться и не имеют предпочтений, они, скорее всего, воспользуются поиском по </a:t>
            </a:r>
            <a:r>
              <a:rPr lang="ru-RU" sz="1400" dirty="0" err="1"/>
              <a:t>хэштегу</a:t>
            </a:r>
            <a:r>
              <a:rPr lang="ru-RU" sz="1400" dirty="0"/>
              <a:t>. Решив приобрести горячий тур в Турцию, клиент наберет </a:t>
            </a:r>
            <a:r>
              <a:rPr lang="ru-RU" sz="1400" dirty="0" err="1"/>
              <a:t>хэштег</a:t>
            </a:r>
            <a:r>
              <a:rPr lang="ru-RU" sz="1400" dirty="0"/>
              <a:t> «#</a:t>
            </a:r>
            <a:r>
              <a:rPr lang="ru-RU" sz="1400" dirty="0" err="1"/>
              <a:t>горящиетурывтурцию</a:t>
            </a:r>
            <a:r>
              <a:rPr lang="ru-RU" sz="1400" dirty="0"/>
              <a:t>» в поисковике. И если соответствующий </a:t>
            </a:r>
            <a:r>
              <a:rPr lang="ru-RU" sz="1400" dirty="0" err="1"/>
              <a:t>хэштег</a:t>
            </a:r>
            <a:r>
              <a:rPr lang="ru-RU" sz="1400" dirty="0"/>
              <a:t> был размещен под постом компании, у нее появляется шанс получить нового клиента.</a:t>
            </a:r>
          </a:p>
          <a:p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1642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157943"/>
            <a:ext cx="9905998" cy="103077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	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5300" dirty="0" smtClean="0"/>
              <a:t>ПЕРИОДИЧНОСТЬ </a:t>
            </a:r>
            <a:r>
              <a:rPr lang="ru-RU" sz="5300" dirty="0"/>
              <a:t>ПОСТОВ</a:t>
            </a:r>
            <a:br>
              <a:rPr lang="ru-RU" sz="5300" dirty="0"/>
            </a:br>
            <a:endParaRPr lang="en-US" sz="53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1770611"/>
            <a:ext cx="9905999" cy="402059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Посты необходимо публиковать ежедневно, но не более 2-х раз в день. Время публикации – период наибольшей активности в социальных сетях потенциальных клиентов. </a:t>
            </a:r>
            <a:r>
              <a:rPr lang="ru-RU" dirty="0"/>
              <a:t/>
            </a:r>
            <a:br>
              <a:rPr lang="ru-RU" dirty="0"/>
            </a:br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2295" y="3507971"/>
            <a:ext cx="3038389" cy="295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37785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	</a:t>
            </a:r>
            <a:r>
              <a:rPr lang="ru-RU" sz="4800" dirty="0"/>
              <a:t>РАБОТА С НЕГАТИВОМ </a:t>
            </a:r>
            <a:endParaRPr lang="en-US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457200">
              <a:spcBef>
                <a:spcPts val="0"/>
              </a:spcBef>
              <a:buNone/>
            </a:pPr>
            <a:r>
              <a:rPr lang="ru-RU" dirty="0" smtClean="0">
                <a:solidFill>
                  <a:schemeClr val="bg1"/>
                </a:solidFill>
              </a:rPr>
              <a:t>Алгоритм </a:t>
            </a:r>
            <a:r>
              <a:rPr lang="ru-RU" dirty="0">
                <a:solidFill>
                  <a:schemeClr val="bg1"/>
                </a:solidFill>
              </a:rPr>
              <a:t>действий должен быть следующим: </a:t>
            </a:r>
            <a:endParaRPr lang="ru-RU" dirty="0" smtClean="0">
              <a:solidFill>
                <a:schemeClr val="bg1"/>
              </a:solidFill>
            </a:endParaRPr>
          </a:p>
          <a:p>
            <a:pPr marL="0" indent="457200">
              <a:spcBef>
                <a:spcPts val="0"/>
              </a:spcBef>
              <a:buAutoNum type="arabicPeriod"/>
            </a:pPr>
            <a:r>
              <a:rPr lang="ru-RU" dirty="0" smtClean="0">
                <a:solidFill>
                  <a:schemeClr val="bg1"/>
                </a:solidFill>
              </a:rPr>
              <a:t>Ответ </a:t>
            </a:r>
            <a:r>
              <a:rPr lang="ru-RU" dirty="0">
                <a:solidFill>
                  <a:schemeClr val="bg1"/>
                </a:solidFill>
              </a:rPr>
              <a:t>на комментарий, чтобы все подписчики его видели, извинение и просьба объяснить, в чем состоит причина недовольства продукцией. </a:t>
            </a:r>
            <a:endParaRPr lang="ru-RU" dirty="0" smtClean="0">
              <a:solidFill>
                <a:schemeClr val="bg1"/>
              </a:solidFill>
            </a:endParaRPr>
          </a:p>
          <a:p>
            <a:pPr marL="0" indent="457200">
              <a:spcBef>
                <a:spcPts val="0"/>
              </a:spcBef>
              <a:buAutoNum type="arabicPeriod"/>
            </a:pP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После ответа клиента стоит написать, что с ним сейчас свяжутся в </a:t>
            </a:r>
            <a:r>
              <a:rPr lang="ru-RU" dirty="0" err="1">
                <a:solidFill>
                  <a:schemeClr val="bg1"/>
                </a:solidFill>
              </a:rPr>
              <a:t>личке</a:t>
            </a:r>
            <a:r>
              <a:rPr lang="ru-RU" dirty="0">
                <a:solidFill>
                  <a:schemeClr val="bg1"/>
                </a:solidFill>
              </a:rPr>
              <a:t>. Очень важно, чтобы эту часть диалога видели другие </a:t>
            </a:r>
            <a:r>
              <a:rPr lang="ru-RU" dirty="0" smtClean="0">
                <a:solidFill>
                  <a:schemeClr val="bg1"/>
                </a:solidFill>
              </a:rPr>
              <a:t>подписчики </a:t>
            </a:r>
            <a:r>
              <a:rPr lang="ru-RU" dirty="0">
                <a:solidFill>
                  <a:schemeClr val="bg1"/>
                </a:solidFill>
              </a:rPr>
              <a:t>– для них это будет показателем </a:t>
            </a:r>
            <a:r>
              <a:rPr lang="ru-RU" dirty="0" err="1" smtClean="0">
                <a:solidFill>
                  <a:schemeClr val="bg1"/>
                </a:solidFill>
              </a:rPr>
              <a:t>клиентоориентированности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компании.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6720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b="1" cap="none" dirty="0" smtClean="0">
                <a:solidFill>
                  <a:srgbClr val="1F4E7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cap="none" dirty="0"/>
              <a:t/>
            </a:r>
            <a:br>
              <a:rPr lang="en-US" altLang="en-US" sz="1800" cap="none" dirty="0"/>
            </a:br>
            <a:endParaRPr lang="en-US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255830252"/>
              </p:ext>
            </p:extLst>
          </p:nvPr>
        </p:nvGraphicFramePr>
        <p:xfrm>
          <a:off x="856211" y="1064026"/>
          <a:ext cx="9917083" cy="54866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19004">
                  <a:extLst>
                    <a:ext uri="{9D8B030D-6E8A-4147-A177-3AD203B41FA5}">
                      <a16:colId xmlns="" xmlns:a16="http://schemas.microsoft.com/office/drawing/2014/main" val="3885624070"/>
                    </a:ext>
                  </a:extLst>
                </a:gridCol>
                <a:gridCol w="7498079">
                  <a:extLst>
                    <a:ext uri="{9D8B030D-6E8A-4147-A177-3AD203B41FA5}">
                      <a16:colId xmlns="" xmlns:a16="http://schemas.microsoft.com/office/drawing/2014/main" val="212048055"/>
                    </a:ext>
                  </a:extLst>
                </a:gridCol>
              </a:tblGrid>
              <a:tr h="354855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1. Обзор продукта 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68" marR="2816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Краткий рассказ для потенциальных клиентов о преимуществах продукта / услуги. 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68" marR="28168" marT="0" marB="0"/>
                </a:tc>
                <a:extLst>
                  <a:ext uri="{0D108BD9-81ED-4DB2-BD59-A6C34878D82A}">
                    <a16:rowId xmlns="" xmlns:a16="http://schemas.microsoft.com/office/drawing/2014/main" val="3546743027"/>
                  </a:ext>
                </a:extLst>
              </a:tr>
              <a:tr h="24620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2. Сравнение продуктов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68" marR="2816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Сравнение продукта / услуги с аналогичной продукцией. 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68" marR="28168" marT="0" marB="0"/>
                </a:tc>
                <a:extLst>
                  <a:ext uri="{0D108BD9-81ED-4DB2-BD59-A6C34878D82A}">
                    <a16:rowId xmlns="" xmlns:a16="http://schemas.microsoft.com/office/drawing/2014/main" val="1482455163"/>
                  </a:ext>
                </a:extLst>
              </a:tr>
              <a:tr h="266142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3. Тест продукта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68" marR="2816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Провести тест, показывающий потенциальным клиентам главные преимущества данного продукта.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68" marR="28168" marT="0" marB="0"/>
                </a:tc>
                <a:extLst>
                  <a:ext uri="{0D108BD9-81ED-4DB2-BD59-A6C34878D82A}">
                    <a16:rowId xmlns="" xmlns:a16="http://schemas.microsoft.com/office/drawing/2014/main" val="544226712"/>
                  </a:ext>
                </a:extLst>
              </a:tr>
              <a:tr h="44918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4. Примеры использования продукта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68" marR="2816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Показать или рассказать, как правильно использовать продукт, чтобы продемонстрировать удобство и практичность продукции.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68" marR="28168" marT="0" marB="0"/>
                </a:tc>
                <a:extLst>
                  <a:ext uri="{0D108BD9-81ED-4DB2-BD59-A6C34878D82A}">
                    <a16:rowId xmlns="" xmlns:a16="http://schemas.microsoft.com/office/drawing/2014/main" val="2148647957"/>
                  </a:ext>
                </a:extLst>
              </a:tr>
              <a:tr h="443572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5. Новости компании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68" marR="2816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 целях повышения клиентской лояльности можно знакомить потенциальных клиентов с последними новостями компании.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68" marR="28168" marT="0" marB="0"/>
                </a:tc>
                <a:extLst>
                  <a:ext uri="{0D108BD9-81ED-4DB2-BD59-A6C34878D82A}">
                    <a16:rowId xmlns="" xmlns:a16="http://schemas.microsoft.com/office/drawing/2014/main" val="2478548231"/>
                  </a:ext>
                </a:extLst>
              </a:tr>
              <a:tr h="443572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6. Персоны компании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68" marR="2816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 целях повышения клиентской лояльности можно рассказывать клиентам о наиболее ярких и видных представителях компании.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68" marR="28168" marT="0" marB="0"/>
                </a:tc>
                <a:extLst>
                  <a:ext uri="{0D108BD9-81ED-4DB2-BD59-A6C34878D82A}">
                    <a16:rowId xmlns="" xmlns:a16="http://schemas.microsoft.com/office/drawing/2014/main" val="444939745"/>
                  </a:ext>
                </a:extLst>
              </a:tr>
              <a:tr h="443572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7. Факты о компании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68" marR="2816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 целях повышения клиентской лояльности можно знакомить потенциальных клиентов с интересными фактами из истории компании.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68" marR="28168" marT="0" marB="0"/>
                </a:tc>
                <a:extLst>
                  <a:ext uri="{0D108BD9-81ED-4DB2-BD59-A6C34878D82A}">
                    <a16:rowId xmlns="" xmlns:a16="http://schemas.microsoft.com/office/drawing/2014/main" val="2364035532"/>
                  </a:ext>
                </a:extLst>
              </a:tr>
              <a:tr h="432487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8. Кейсы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68" marR="2816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 целях увеличения популярности аккаунта можно знакомить потенциальных клиентов с интересными бизнес-кейсами в сфере работы компании.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68" marR="28168" marT="0" marB="0"/>
                </a:tc>
                <a:extLst>
                  <a:ext uri="{0D108BD9-81ED-4DB2-BD59-A6C34878D82A}">
                    <a16:rowId xmlns="" xmlns:a16="http://schemas.microsoft.com/office/drawing/2014/main" val="2275625835"/>
                  </a:ext>
                </a:extLst>
              </a:tr>
              <a:tr h="45572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9. Акции, розыгрыши, скидки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68" marR="2816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 целях увеличения объема реализации продукции / услуг, а также для увеличения потенциальной клиентской базы можно проводить на странице различные розыгрыши, акции, дарить скидки клиентам.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68" marR="28168" marT="0" marB="0"/>
                </a:tc>
                <a:extLst>
                  <a:ext uri="{0D108BD9-81ED-4DB2-BD59-A6C34878D82A}">
                    <a16:rowId xmlns="" xmlns:a16="http://schemas.microsoft.com/office/drawing/2014/main" val="3763325675"/>
                  </a:ext>
                </a:extLst>
              </a:tr>
              <a:tr h="432487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10. Обзор трендов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68" marR="2816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 целях увеличения привлекательности страницы стоит периодически проводить обзор трендов отрасли, в которой работает компания.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68" marR="28168" marT="0" marB="0"/>
                </a:tc>
                <a:extLst>
                  <a:ext uri="{0D108BD9-81ED-4DB2-BD59-A6C34878D82A}">
                    <a16:rowId xmlns="" xmlns:a16="http://schemas.microsoft.com/office/drawing/2014/main" val="3130587390"/>
                  </a:ext>
                </a:extLst>
              </a:tr>
              <a:tr h="432487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11. Юмор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68" marR="2816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 целях повышения клиентской лояльности и повышения привлекательности страницы нужно прибегать к тематическому юмору, связанному с работой компании.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68" marR="28168" marT="0" marB="0"/>
                </a:tc>
                <a:extLst>
                  <a:ext uri="{0D108BD9-81ED-4DB2-BD59-A6C34878D82A}">
                    <a16:rowId xmlns="" xmlns:a16="http://schemas.microsoft.com/office/drawing/2014/main" val="1915306675"/>
                  </a:ext>
                </a:extLst>
              </a:tr>
              <a:tr h="210071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12. </a:t>
                      </a:r>
                      <a:r>
                        <a:rPr lang="ru-RU" sz="1200" dirty="0" err="1">
                          <a:effectLst/>
                        </a:rPr>
                        <a:t>Сторис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68" marR="2816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Для выделения постов лучше всего использовать такой распространенный инструмент, как </a:t>
                      </a:r>
                      <a:r>
                        <a:rPr lang="ru-RU" sz="1200" dirty="0" err="1">
                          <a:effectLst/>
                        </a:rPr>
                        <a:t>сторис</a:t>
                      </a:r>
                      <a:r>
                        <a:rPr lang="ru-RU" sz="1200" dirty="0">
                          <a:effectLst/>
                        </a:rPr>
                        <a:t>.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68" marR="28168" marT="0" marB="0"/>
                </a:tc>
                <a:extLst>
                  <a:ext uri="{0D108BD9-81ED-4DB2-BD59-A6C34878D82A}">
                    <a16:rowId xmlns="" xmlns:a16="http://schemas.microsoft.com/office/drawing/2014/main" val="904508121"/>
                  </a:ext>
                </a:extLst>
              </a:tr>
              <a:tr h="443572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13. Прямые трансляции 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68" marR="2816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Еще одним инструментом повышением уровня доверия со стороны клиентов являются прямые эфиры, благодаря которым компания становитесь ближе к своим клиентам.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68" marR="28168" marT="0" marB="0"/>
                </a:tc>
                <a:extLst>
                  <a:ext uri="{0D108BD9-81ED-4DB2-BD59-A6C34878D82A}">
                    <a16:rowId xmlns="" xmlns:a16="http://schemas.microsoft.com/office/drawing/2014/main" val="3410454863"/>
                  </a:ext>
                </a:extLst>
              </a:tr>
              <a:tr h="432487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14. Опросы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68" marR="2816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Опросы являются эффективным инструментом для получения обратной связи, а также служат для установления доверительных отношений между компанией и клиентами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68" marR="28168" marT="0" marB="0"/>
                </a:tc>
                <a:extLst>
                  <a:ext uri="{0D108BD9-81ED-4DB2-BD59-A6C34878D82A}">
                    <a16:rowId xmlns="" xmlns:a16="http://schemas.microsoft.com/office/drawing/2014/main" val="101058184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989216" y="338315"/>
            <a:ext cx="92271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en-US" sz="3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МЕДИА-ПЛАН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23018508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41411" y="290946"/>
            <a:ext cx="9906000" cy="1629294"/>
          </a:xfrm>
        </p:spPr>
        <p:txBody>
          <a:bodyPr/>
          <a:lstStyle/>
          <a:p>
            <a:pPr algn="ctr"/>
            <a:r>
              <a:rPr lang="ru-RU" dirty="0" smtClean="0"/>
              <a:t>Маркетинг в социальных сетях: преимущества и недостатки</a:t>
            </a:r>
            <a:endParaRPr lang="en-US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370019" y="2097087"/>
            <a:ext cx="4649783" cy="621175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</a:rPr>
              <a:t>+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1141410" y="2718263"/>
            <a:ext cx="4878391" cy="3072936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1800" dirty="0" smtClean="0">
                <a:solidFill>
                  <a:schemeClr val="bg1"/>
                </a:solidFill>
              </a:rPr>
              <a:t>Невысокая стоимость рекламной компаний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 smtClean="0">
                <a:solidFill>
                  <a:schemeClr val="bg1"/>
                </a:solidFill>
              </a:rPr>
              <a:t>Более широкий и точный охват целевой аудиторий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 smtClean="0">
                <a:solidFill>
                  <a:schemeClr val="bg1"/>
                </a:solidFill>
              </a:rPr>
              <a:t>Возможность получать быструю обратную связь от клиентов и оперативно реагировать на нее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 smtClean="0">
                <a:solidFill>
                  <a:schemeClr val="bg1"/>
                </a:solidFill>
              </a:rPr>
              <a:t>Социальные сети не подвержены кризису и вообще влиянию каких либо внешних факторов, они не зависят от политической и экономической обстановки в стране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6400808" y="1986743"/>
            <a:ext cx="4646602" cy="731520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</a:rPr>
              <a:t>-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>
          <a:xfrm>
            <a:off x="6112823" y="2682636"/>
            <a:ext cx="4875210" cy="347472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1500" dirty="0" smtClean="0">
                <a:solidFill>
                  <a:schemeClr val="bg1"/>
                </a:solidFill>
              </a:rPr>
              <a:t>Не дает мгновенных результатов (для обеспечения долгосрочного результата необходима постоянная работа : обновление информации, публикация новостей, постов и т.д</a:t>
            </a:r>
            <a:r>
              <a:rPr lang="ru-RU" sz="1300" dirty="0" smtClean="0">
                <a:solidFill>
                  <a:schemeClr val="bg1"/>
                </a:solidFill>
              </a:rPr>
              <a:t>.)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700" dirty="0" smtClean="0">
                <a:solidFill>
                  <a:schemeClr val="bg1"/>
                </a:solidFill>
              </a:rPr>
              <a:t>Невозможно дать 100% гарантию результата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700" dirty="0" smtClean="0">
                <a:solidFill>
                  <a:schemeClr val="bg1"/>
                </a:solidFill>
              </a:rPr>
              <a:t>Возможность сильно испортить репутацию- достаточно всего лишь несколько раз ошибиться в комментариях, в выбранных темах поста и т.д.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</a:rPr>
              <a:t>Излишняя открытость, в случае с негативными ситуациями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50571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886086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/>
              <a:t>ВЫВОД</a:t>
            </a:r>
            <a:endParaRPr lang="en-US" sz="4800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1141412" y="1271847"/>
            <a:ext cx="9905999" cy="4519354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М</a:t>
            </a:r>
            <a:r>
              <a:rPr lang="ru-RU" dirty="0" smtClean="0">
                <a:solidFill>
                  <a:schemeClr val="bg1"/>
                </a:solidFill>
              </a:rPr>
              <a:t>аркетинг </a:t>
            </a:r>
            <a:r>
              <a:rPr lang="ru-RU" dirty="0">
                <a:solidFill>
                  <a:schemeClr val="bg1"/>
                </a:solidFill>
              </a:rPr>
              <a:t>в социальных сетях (SMM –продвижение</a:t>
            </a:r>
            <a:r>
              <a:rPr lang="ru-RU" dirty="0" smtClean="0">
                <a:solidFill>
                  <a:schemeClr val="bg1"/>
                </a:solidFill>
              </a:rPr>
              <a:t>) – на данный момент эффективный способ продвижения товара, услуги или информации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SMM </a:t>
            </a:r>
            <a:r>
              <a:rPr lang="ru-RU" dirty="0" smtClean="0">
                <a:solidFill>
                  <a:schemeClr val="bg1"/>
                </a:solidFill>
              </a:rPr>
              <a:t>продвижение- чрезвычайно динамичный процесс, в ходе которого надо постоянно следить за изменением интересов аудитории и появлением новых трендов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1327" y="3948545"/>
            <a:ext cx="4052585" cy="229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419576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261</TotalTime>
  <Words>730</Words>
  <Application>Microsoft Office PowerPoint</Application>
  <PresentationFormat>Произвольный</PresentationFormat>
  <Paragraphs>82</Paragraphs>
  <Slides>11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Контур</vt:lpstr>
      <vt:lpstr>Объект упаковщика для оболочки</vt:lpstr>
      <vt:lpstr>маркетинг в социальных сетях (SMM –продвижение)</vt:lpstr>
      <vt:lpstr>Преимущества SMM</vt:lpstr>
      <vt:lpstr>SMM – менеджер специалист способный качественно управлять людьми и процессами в рамках социальной платформы бренда</vt:lpstr>
      <vt:lpstr>ВЫБОР СОЦИАЛЬНОЙ СЕТИ 1. VK (подростки от 13-20 лет) 2. Instagram ( преобладает женская аудитория) 3. facebook (люди от 25 и выше)</vt:lpstr>
      <vt:lpstr>МЕТОДЫ продвижения Товаров</vt:lpstr>
      <vt:lpstr>«ПРОДАЮЩИЕ» ПОСТЫ </vt:lpstr>
      <vt:lpstr>   ПЕРИОДИЧНОСТЬ ПОСТОВ </vt:lpstr>
      <vt:lpstr> РАБОТА С НЕГАТИВОМ </vt:lpstr>
      <vt:lpstr>  </vt:lpstr>
      <vt:lpstr>Маркетинг в социальных сетях: преимущества и недостатки</vt:lpstr>
      <vt:lpstr>ВЫВОД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маркетинг в социальных сетях (SMM –продвижение)</dc:title>
  <dc:creator>Пользователь Windows</dc:creator>
  <cp:lastModifiedBy>1</cp:lastModifiedBy>
  <cp:revision>23</cp:revision>
  <dcterms:created xsi:type="dcterms:W3CDTF">2019-08-27T05:12:00Z</dcterms:created>
  <dcterms:modified xsi:type="dcterms:W3CDTF">2019-09-10T02:15:13Z</dcterms:modified>
</cp:coreProperties>
</file>